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5"/>
  </p:normalViewPr>
  <p:slideViewPr>
    <p:cSldViewPr snapToGrid="0">
      <p:cViewPr varScale="1">
        <p:scale>
          <a:sx n="117" d="100"/>
          <a:sy n="117" d="100"/>
        </p:scale>
        <p:origin x="5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920A4-4A0F-F9CA-EA5A-0AA4329CE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64D606-3D64-50F8-3EA1-623856558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761D2-1F1A-4DF9-49F7-B121F47EA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CEB46-BB62-2B3B-4299-204134ABC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77AE8-7120-9D4E-1916-F4063B85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20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4E510-C097-CB7E-CA9F-1743B98A0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0FF32-8F3F-913D-5801-1659AB3A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57270-9052-58C3-2D74-A9D5929AD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A25EA-0AAE-5391-9286-EA3A3FC29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C4E86-22B4-A1A8-C318-661EA60E2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20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E99613-A754-D641-3D7A-B055596E1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76BA9B-1079-01D0-77B3-F615FD001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24394-C5E8-1453-3C5B-6CC45FBC7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CB901-3F12-5682-CDC7-E66848BA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83706-2516-7F6D-D39A-8E1506092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0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0F414-E432-3766-26A6-39E07F2BC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49EED-0164-9172-6E35-98CCAB2AA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5EB95-A222-18FC-4270-9F97102DB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326CC-FC92-05E9-C39F-E70975E2F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E123A-6DB0-125E-D105-73E5E87CE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06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8BCC1-4AED-8329-7155-DD0DDA4D2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83594-0BEE-DE5E-3B5E-5160EAE91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45DBF-FF55-3238-0260-6E8E000C4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8CF30-2D00-F3E6-7426-E454D03A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65482-C7AA-E164-D86E-3148DE5F4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06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E1E02-420E-23F8-2A45-9B553EBBB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FC1ED-2EC7-2CBF-C808-5FF0E2C2D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8FEA89-7658-51D4-FE38-595BC8FDB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DE8EE-AC88-8776-EFCD-FD15ABD2F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5702B4-5AA8-E638-32DB-F5C53FDBD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F2ED3E-46AA-D17E-6CE0-79F35EC1A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7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B3BAA-1255-CAB2-8A40-860634E9A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E6119-ED0D-57B4-B297-29BFCF722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6F6BD9-6DC6-0417-065B-FADD56271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C507FE-8602-08A8-E53A-748213B3B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D38FCE-FBF8-BFE7-8D01-6FA32069DA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30A3D5-BE4F-8A5E-3C7F-0204455DC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E460F5-AFD3-280A-7409-C834D3D03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056C4C-F8B9-DAB9-2782-2EEE178C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60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B989F-74B1-35FB-D570-E6CCD4418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F14000-0015-F001-7DD3-C4BF1AF5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18BE04-C064-0D04-002F-BE33905BD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938FAF-CB6B-891A-A17E-512617795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64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DBDEE-41A6-64A8-8684-523EE68ED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4E18C8-B369-448E-0FA9-FDD7A6FBF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842D8-38FA-3714-5F9C-02B0D5EA8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87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A68F-EEB2-F5F3-F924-6367F3EA8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F42FE-2AC2-D086-7A13-9411BD4E2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C2EC2-9AF2-CBC3-3FF2-D5F08D06C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B4209-E5CA-C101-C3DD-89454CB57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9682F-71FD-129C-B1F2-067607FC8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0FE9CA-8EC7-0A18-8FE5-FD5953EE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74DB8-130C-B508-7FFC-A303DFDF7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112654-692D-FA3B-04FD-D03414B4B6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752EF9-C3FB-4B55-D97B-7A995052C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5CD7D-7FD0-9967-EF7B-435332C4E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BC9423-785F-C4F5-6F57-3411791D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6B0D5-65E3-FF1E-10FC-79E0CB113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01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2B6B2B-FFC6-0F6E-2F11-FE8E37D4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B2BAF-050C-991E-536E-7A1C8B9A3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CAFC2-673A-4A76-5570-FF98CA997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8BAC85-068F-3A48-A6EE-60100E88092F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9B074-BF65-50BC-4638-BEE04D32C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B0FAC-ED11-D5A5-F1A6-D9C994A93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E475-4A61-AE4B-BCE0-313FC96E8E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36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6B84B-B9CC-3ECF-5A1E-3FC0F41C6E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457" y="247196"/>
            <a:ext cx="5682344" cy="355191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b="1" dirty="0"/>
              <a:t>Question 1: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H" sz="1400" dirty="0"/>
              <a:t>You are analyzing titanium alloy implants meant for biomedical use.</a:t>
            </a:r>
            <a:br>
              <a:rPr lang="en-CH" sz="1400" dirty="0"/>
            </a:br>
            <a:r>
              <a:rPr lang="en-CH" sz="1400" dirty="0"/>
              <a:t>The parts were cleaned and sterilized, but several batches fail adhesion tests with a ceramic coating.</a:t>
            </a:r>
            <a:br>
              <a:rPr lang="en-CH" sz="1400" dirty="0"/>
            </a:br>
            <a:r>
              <a:rPr lang="en-CH" sz="1400" dirty="0"/>
              <a:t>Your supervisor suspects </a:t>
            </a:r>
            <a:r>
              <a:rPr lang="en-CH" sz="1400" b="1" dirty="0"/>
              <a:t>surface contamination</a:t>
            </a:r>
            <a:r>
              <a:rPr lang="en-CH" sz="1400" dirty="0"/>
              <a:t>.</a:t>
            </a:r>
            <a:br>
              <a:rPr lang="en-CH" sz="1400" dirty="0"/>
            </a:br>
            <a:r>
              <a:rPr lang="en-CH" sz="1400" dirty="0"/>
              <a:t>You perform </a:t>
            </a:r>
            <a:r>
              <a:rPr lang="en-CH" sz="1400" b="1" dirty="0"/>
              <a:t>X-ray Photoelectron Spectroscopy (XPS)</a:t>
            </a:r>
            <a:r>
              <a:rPr lang="en-CH" sz="1400" dirty="0"/>
              <a:t> and observe unexpected peaks near </a:t>
            </a:r>
            <a:r>
              <a:rPr lang="en-CH" sz="1400" b="1" dirty="0"/>
              <a:t>284 eV (C 1s)</a:t>
            </a:r>
            <a:r>
              <a:rPr lang="en-CH" sz="1400" dirty="0"/>
              <a:t> and a weak </a:t>
            </a:r>
            <a:r>
              <a:rPr lang="en-CH" sz="1400" b="1" dirty="0"/>
              <a:t>O 1s shoulder</a:t>
            </a:r>
            <a:r>
              <a:rPr lang="en-CH" sz="14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CH" sz="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/>
              <a:t>1) What is the physical principle behind XPS? How does the photoelectric effect let us identify elements?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/>
              <a:t>2) What do the terms binding energy, work function, and Fermi level represent conceptually in XPS?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/>
              <a:t>3) Why does XPS detect only the top 5–10 nm of the surface?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/>
              <a:t>4) What could the peaks at 284 eV and the O 1s shoulder indicate?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/>
              <a:t>5) What limitations or artifacts could complicate interpretation (e.g., charging, peak fitting)?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/>
              <a:t>6) How would you verify if the contamination is truly carbonaceous?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AF1BC-0122-E4BC-F932-B98A3D596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47196"/>
            <a:ext cx="6008914" cy="355191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800" b="1" dirty="0"/>
              <a:t>Question 2: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H" sz="1400" dirty="0"/>
              <a:t>You receive a fractured piece of stainless-steel tubing used in chemical processing.</a:t>
            </a:r>
            <a:br>
              <a:rPr lang="en-CH" sz="1400" dirty="0"/>
            </a:br>
            <a:r>
              <a:rPr lang="en-CH" sz="1400" dirty="0"/>
              <a:t>Under the </a:t>
            </a:r>
            <a:r>
              <a:rPr lang="en-CH" sz="1400" b="1" dirty="0"/>
              <a:t>SEM</a:t>
            </a:r>
            <a:r>
              <a:rPr lang="en-CH" sz="1400" dirty="0"/>
              <a:t>, you notice differences in brightness between grains and along crack paths.</a:t>
            </a:r>
            <a:br>
              <a:rPr lang="en-CH" sz="1400" dirty="0"/>
            </a:br>
            <a:r>
              <a:rPr lang="en-CH" sz="1400" dirty="0"/>
              <a:t>You also collect </a:t>
            </a:r>
            <a:r>
              <a:rPr lang="en-CH" sz="1400" b="1" dirty="0"/>
              <a:t>EBSD</a:t>
            </a:r>
            <a:r>
              <a:rPr lang="en-CH" sz="1400" dirty="0"/>
              <a:t> and </a:t>
            </a:r>
            <a:r>
              <a:rPr lang="en-CH" sz="1400" b="1" dirty="0"/>
              <a:t>EDX</a:t>
            </a:r>
            <a:r>
              <a:rPr lang="en-CH" sz="1400" dirty="0"/>
              <a:t> data.</a:t>
            </a:r>
          </a:p>
          <a:p>
            <a:pPr marL="0" indent="0">
              <a:spcBef>
                <a:spcPts val="0"/>
              </a:spcBef>
              <a:buNone/>
            </a:pPr>
            <a:endParaRPr lang="en-CH" sz="8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/>
              <a:t>1) What is the difference between secondary electrons (SE) and backscattered electrons (BSE) in SEM, and what information does each provide?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/>
              <a:t>2) Why do some grains appear brighter in BSE mode?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/>
              <a:t>3) How does EBSD reveal crystallographic orientation and grain boundaries?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/>
              <a:t>4) How does EDX identify the alloy’s chemical composition?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/>
              <a:t>5) What combination of signals would help determine whether the crack propagated along grain boundaries or through grains?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/>
              <a:t>6) What limitations should you consider when interpreting these datasets?</a:t>
            </a:r>
          </a:p>
          <a:p>
            <a:pPr marL="0" indent="0">
              <a:buNone/>
            </a:pPr>
            <a:endParaRPr lang="en-GB" sz="1400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BB9D445-59C8-998C-18C2-372AD9FC105C}"/>
              </a:ext>
            </a:extLst>
          </p:cNvPr>
          <p:cNvSpPr txBox="1">
            <a:spLocks/>
          </p:cNvSpPr>
          <p:nvPr/>
        </p:nvSpPr>
        <p:spPr>
          <a:xfrm>
            <a:off x="337457" y="4167641"/>
            <a:ext cx="10461171" cy="2443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800" b="1" dirty="0"/>
              <a:t>Question 3: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H" sz="1400" dirty="0"/>
              <a:t>A research team analyzes thin oxide films on semiconductor wafers using </a:t>
            </a:r>
            <a:r>
              <a:rPr lang="en-CH" sz="1400" b="1" dirty="0"/>
              <a:t>three techniques</a:t>
            </a:r>
            <a:r>
              <a:rPr lang="en-CH" sz="1400" dirty="0"/>
              <a:t>: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H" sz="1400" b="1" dirty="0"/>
              <a:t>XPS</a:t>
            </a:r>
            <a:r>
              <a:rPr lang="en-CH" sz="1400" dirty="0"/>
              <a:t> → detects elements and chemical states in top 5 nm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H" sz="1400" b="1" dirty="0"/>
              <a:t>SIMS</a:t>
            </a:r>
            <a:r>
              <a:rPr lang="en-CH" sz="1400" dirty="0"/>
              <a:t> → provides depth profiles of trace impurities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CH" sz="1400" b="1" dirty="0"/>
              <a:t>EDX</a:t>
            </a:r>
            <a:r>
              <a:rPr lang="en-CH" sz="1400" dirty="0"/>
              <a:t> → gives bulk composition from SEM cross-sections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H" sz="1400" dirty="0"/>
              <a:t>They obtain different results for oxygen concentration.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CH" sz="8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400" dirty="0"/>
              <a:t>1) Why might XPS, SIMS, and EDX give different oxygen contents on the same sample?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400" dirty="0"/>
              <a:t>2) What is the sampling depth and information type for each technique?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400" dirty="0"/>
              <a:t>3) Which technique gives the most surface-specific data? Which provides depth distribution? Which gives bulk composition?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400" dirty="0"/>
              <a:t>4) What are limitations of each (charging, matrix effects, quantification)?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400" dirty="0"/>
              <a:t>5) How could these techniques be combined to get a complete picture of the sample?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162854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1F642-F8CC-3CEC-167F-884915546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012B0C-5734-577F-588A-7A79BF2B112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lvl="0"/>
                <a:r>
                  <a:rPr lang="en-CH" sz="1800" b="1" dirty="0"/>
                  <a:t>Principle:</a:t>
                </a:r>
                <a:r>
                  <a:rPr lang="en-CH" sz="1800" dirty="0"/>
                  <a:t> X-rays eject core electrons; their kinetic energy reveals the </a:t>
                </a:r>
                <a:r>
                  <a:rPr lang="en-CH" sz="1800" b="1" dirty="0"/>
                  <a:t>binding energy (BE)</a:t>
                </a:r>
                <a:r>
                  <a:rPr lang="en-CH" sz="1800" dirty="0"/>
                  <a:t> of the electron:</a:t>
                </a:r>
                <a:br>
                  <a:rPr lang="en-CH" sz="1800" dirty="0"/>
                </a:br>
                <a14:m>
                  <m:oMath xmlns:m="http://schemas.openxmlformats.org/officeDocument/2006/math">
                    <m:r>
                      <a:rPr lang="en-CH" sz="1800" i="1"/>
                      <m:t>𝐵𝐸</m:t>
                    </m:r>
                    <m:r>
                      <a:rPr lang="en-CH" sz="1800" i="1"/>
                      <m:t>=</m:t>
                    </m:r>
                    <m:r>
                      <a:rPr lang="en-CH" sz="1800" i="1"/>
                      <m:t>h</m:t>
                    </m:r>
                    <m:r>
                      <a:rPr lang="en-CH" sz="1800" i="1"/>
                      <m:t>𝜈</m:t>
                    </m:r>
                    <m:r>
                      <a:rPr lang="en-CH" sz="1800" i="1"/>
                      <m:t>−</m:t>
                    </m:r>
                    <m:r>
                      <a:rPr lang="en-CH" sz="1800" i="1"/>
                      <m:t>𝐾𝐸</m:t>
                    </m:r>
                    <m:r>
                      <a:rPr lang="en-CH" sz="1800" i="1"/>
                      <m:t>−</m:t>
                    </m:r>
                    <m:r>
                      <a:rPr lang="en-CH" sz="1800" i="1"/>
                      <m:t>𝜙</m:t>
                    </m:r>
                  </m:oMath>
                </a14:m>
                <a:r>
                  <a:rPr lang="en-CH" sz="1800" dirty="0"/>
                  <a:t>.</a:t>
                </a:r>
              </a:p>
              <a:p>
                <a:pPr lvl="0"/>
                <a:r>
                  <a:rPr lang="en-CH" sz="1800" b="1" dirty="0"/>
                  <a:t>Binding energy:</a:t>
                </a:r>
                <a:r>
                  <a:rPr lang="en-CH" sz="1800" dirty="0"/>
                  <a:t> energy holding an electron to an atom.</a:t>
                </a:r>
                <a:br>
                  <a:rPr lang="en-CH" sz="1800" dirty="0"/>
                </a:br>
                <a:r>
                  <a:rPr lang="en-CH" sz="1800" b="1" dirty="0"/>
                  <a:t>Work function (φ):</a:t>
                </a:r>
                <a:r>
                  <a:rPr lang="en-CH" sz="1800" dirty="0"/>
                  <a:t> energy to remove an electron from the spectrometer or sample surface.</a:t>
                </a:r>
                <a:br>
                  <a:rPr lang="en-CH" sz="1800" dirty="0"/>
                </a:br>
                <a:r>
                  <a:rPr lang="en-CH" sz="1800" b="1" dirty="0"/>
                  <a:t>Fermi level:</a:t>
                </a:r>
                <a:r>
                  <a:rPr lang="en-CH" sz="1800" dirty="0"/>
                  <a:t> zero-reference energy for electrons in the solid.</a:t>
                </a:r>
              </a:p>
              <a:p>
                <a:pPr lvl="0"/>
                <a:r>
                  <a:rPr lang="en-CH" sz="1800" b="1" dirty="0"/>
                  <a:t>Surface sensitivity:</a:t>
                </a:r>
                <a:r>
                  <a:rPr lang="en-CH" sz="1800" dirty="0"/>
                  <a:t> photoelectrons scatter strongly in solids → escape depth ≈ 5–10 nm.</a:t>
                </a:r>
              </a:p>
              <a:p>
                <a:pPr lvl="0"/>
                <a:r>
                  <a:rPr lang="en-CH" sz="1800" b="1" dirty="0"/>
                  <a:t>Peaks:</a:t>
                </a:r>
                <a:r>
                  <a:rPr lang="en-CH" sz="1800" dirty="0"/>
                  <a:t> 284 eV (C 1s) → organic or hydrocarbon contamination; O 1s shoulder → surface oxide or adsorbed species.</a:t>
                </a:r>
              </a:p>
              <a:p>
                <a:pPr lvl="0"/>
                <a:r>
                  <a:rPr lang="en-CH" sz="1800" b="1" dirty="0"/>
                  <a:t>Limitations:</a:t>
                </a:r>
                <a:r>
                  <a:rPr lang="en-CH" sz="1800" dirty="0"/>
                  <a:t> sample charging (insulators shift peaks), complex peak fitting (overlaps), roughness effects.</a:t>
                </a:r>
              </a:p>
              <a:p>
                <a:pPr lvl="0"/>
                <a:r>
                  <a:rPr lang="en-CH" sz="1800" b="1" dirty="0"/>
                  <a:t>Verification:</a:t>
                </a:r>
                <a:r>
                  <a:rPr lang="en-CH" sz="1800" dirty="0"/>
                  <a:t> mild Ar⁺ sputter cleaning or complementary SIMS; if C/O peaks decrease → surface contamination confirmed.</a:t>
                </a:r>
              </a:p>
              <a:p>
                <a:endParaRPr lang="en-GB" sz="1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012B0C-5734-577F-588A-7A79BF2B112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83" t="-1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394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D17AB-1DEF-531D-D450-862E5D507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2514-A954-2532-DA00-1FA33CA0A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3B853-770F-47EB-F1D2-F4A210AD8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CH" sz="1800" b="1" dirty="0"/>
              <a:t>SE:</a:t>
            </a:r>
            <a:r>
              <a:rPr lang="en-CH" sz="1800" dirty="0"/>
              <a:t> low-energy electrons from near surface → topography.</a:t>
            </a:r>
            <a:br>
              <a:rPr lang="en-CH" sz="1800" dirty="0"/>
            </a:br>
            <a:r>
              <a:rPr lang="en-CH" sz="1800" b="1" dirty="0"/>
              <a:t>BSE:</a:t>
            </a:r>
            <a:r>
              <a:rPr lang="en-CH" sz="1800" dirty="0"/>
              <a:t> high-energy electrons elastically scattered → contrast from atomic number (Z-contrast).</a:t>
            </a:r>
          </a:p>
          <a:p>
            <a:pPr lvl="0"/>
            <a:r>
              <a:rPr lang="en-CH" sz="1800" b="1" dirty="0"/>
              <a:t>Brighter grains:</a:t>
            </a:r>
            <a:r>
              <a:rPr lang="en-CH" sz="1800" dirty="0"/>
              <a:t> higher mean atomic number or orientation favoring electron backscatter.</a:t>
            </a:r>
          </a:p>
          <a:p>
            <a:pPr lvl="0"/>
            <a:r>
              <a:rPr lang="en-CH" sz="1800" b="1" dirty="0"/>
              <a:t>EBSD:</a:t>
            </a:r>
            <a:r>
              <a:rPr lang="en-CH" sz="1800" dirty="0"/>
              <a:t> diffracted BSEs form Kikuchi patterns → map of crystal orientation, grain boundaries, misorientations.</a:t>
            </a:r>
          </a:p>
          <a:p>
            <a:pPr lvl="0"/>
            <a:r>
              <a:rPr lang="en-CH" sz="1800" b="1" dirty="0"/>
              <a:t>EDX:</a:t>
            </a:r>
            <a:r>
              <a:rPr lang="en-CH" sz="1800" dirty="0"/>
              <a:t> X-rays emitted from atomic shell transitions → element identification and approximate composition.</a:t>
            </a:r>
          </a:p>
          <a:p>
            <a:pPr lvl="0"/>
            <a:r>
              <a:rPr lang="en-CH" sz="1800" b="1" dirty="0"/>
              <a:t>Crack path:</a:t>
            </a:r>
            <a:r>
              <a:rPr lang="en-CH" sz="1800" dirty="0"/>
              <a:t> EBSD shows boundary misorientations; EDX reveals segregation of elements at boundaries → intergranular vs transgranular fracture.</a:t>
            </a:r>
          </a:p>
          <a:p>
            <a:pPr lvl="0"/>
            <a:r>
              <a:rPr lang="en-CH" sz="1800" b="1" dirty="0"/>
              <a:t>Limitations:</a:t>
            </a:r>
            <a:r>
              <a:rPr lang="en-CH" sz="1800" dirty="0"/>
              <a:t> spatial resolution limited by interaction volume (~1 µm), need for polished surface, and orientation-dependent contrast.</a:t>
            </a:r>
          </a:p>
        </p:txBody>
      </p:sp>
    </p:spTree>
    <p:extLst>
      <p:ext uri="{BB962C8B-B14F-4D97-AF65-F5344CB8AC3E}">
        <p14:creationId xmlns:p14="http://schemas.microsoft.com/office/powerpoint/2010/main" val="2681965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B3EC5-2C75-0E34-C0EB-64149CCA8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9E910-9428-F4F2-B73B-1D6FE2422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7E0DB-2A9A-6C80-A4B0-360AA685C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CH" sz="1800" b="1" dirty="0"/>
              <a:t>Different results:</a:t>
            </a:r>
            <a:r>
              <a:rPr lang="en-CH" sz="1800" dirty="0"/>
              <a:t> each probes different depths and sensitivities (surface vs bulk vs trace).</a:t>
            </a:r>
          </a:p>
          <a:p>
            <a:pPr lvl="0"/>
            <a:r>
              <a:rPr lang="en-CH" sz="1800" b="1" dirty="0"/>
              <a:t>Sampling depths:</a:t>
            </a:r>
            <a:endParaRPr lang="en-CH" sz="1800" dirty="0"/>
          </a:p>
          <a:p>
            <a:pPr lvl="1"/>
            <a:r>
              <a:rPr lang="en-CH" sz="1800" dirty="0"/>
              <a:t>XPS ≈ 5–10 nm (surface chemistry)</a:t>
            </a:r>
          </a:p>
          <a:p>
            <a:pPr lvl="1"/>
            <a:r>
              <a:rPr lang="en-CH" sz="1800" dirty="0"/>
              <a:t>SIMS ≈ up to µm (depth profiles, very sensitive)</a:t>
            </a:r>
          </a:p>
          <a:p>
            <a:pPr lvl="1"/>
            <a:r>
              <a:rPr lang="en-CH" sz="1800" dirty="0"/>
              <a:t>EDX ≈ 1 µm + (bulk average).</a:t>
            </a:r>
          </a:p>
          <a:p>
            <a:pPr lvl="0"/>
            <a:r>
              <a:rPr lang="en-CH" sz="1800" b="1" dirty="0"/>
              <a:t>Most surface-specific:</a:t>
            </a:r>
            <a:r>
              <a:rPr lang="en-CH" sz="1800" dirty="0"/>
              <a:t> XPS; </a:t>
            </a:r>
            <a:r>
              <a:rPr lang="en-CH" sz="1800" b="1" dirty="0"/>
              <a:t>depth profiling:</a:t>
            </a:r>
            <a:r>
              <a:rPr lang="en-CH" sz="1800" dirty="0"/>
              <a:t> SIMS; </a:t>
            </a:r>
            <a:r>
              <a:rPr lang="en-CH" sz="1800" b="1" dirty="0"/>
              <a:t>bulk:</a:t>
            </a:r>
            <a:r>
              <a:rPr lang="en-CH" sz="1800" dirty="0"/>
              <a:t> EDX.</a:t>
            </a:r>
          </a:p>
          <a:p>
            <a:pPr lvl="0"/>
            <a:r>
              <a:rPr lang="en-CH" sz="1800" b="1" dirty="0"/>
              <a:t>Limitations:</a:t>
            </a:r>
            <a:endParaRPr lang="en-CH" sz="1800" dirty="0"/>
          </a:p>
          <a:p>
            <a:pPr lvl="1"/>
            <a:r>
              <a:rPr lang="en-CH" sz="1800" dirty="0"/>
              <a:t>XPS → charging, quantification uncertainty for light elements.</a:t>
            </a:r>
          </a:p>
          <a:p>
            <a:pPr lvl="1"/>
            <a:r>
              <a:rPr lang="en-CH" sz="1800" dirty="0"/>
              <a:t>SIMS → matrix effects, destructive, difficult quantification.</a:t>
            </a:r>
          </a:p>
          <a:p>
            <a:pPr lvl="1"/>
            <a:r>
              <a:rPr lang="en-CH" sz="1800" dirty="0"/>
              <a:t>EDX → poor surface sensitivity, overlapping peaks.</a:t>
            </a:r>
          </a:p>
          <a:p>
            <a:pPr lvl="0"/>
            <a:r>
              <a:rPr lang="en-CH" sz="1800" b="1" dirty="0"/>
              <a:t>Combination:</a:t>
            </a:r>
            <a:endParaRPr lang="en-CH" sz="1800" dirty="0"/>
          </a:p>
          <a:p>
            <a:pPr lvl="1"/>
            <a:r>
              <a:rPr lang="en-CH" sz="1800" dirty="0"/>
              <a:t>Use XPS for surface chemistry,</a:t>
            </a:r>
          </a:p>
          <a:p>
            <a:pPr lvl="1"/>
            <a:r>
              <a:rPr lang="en-CH" sz="1800" dirty="0"/>
              <a:t>SIMS for impurity depth profile,</a:t>
            </a:r>
          </a:p>
          <a:p>
            <a:pPr lvl="1"/>
            <a:r>
              <a:rPr lang="en-CH" sz="1800" dirty="0"/>
              <a:t>EDX for bulk stoichiometry → complementary, multi-scale understanding.</a:t>
            </a:r>
          </a:p>
        </p:txBody>
      </p:sp>
    </p:spTree>
    <p:extLst>
      <p:ext uri="{BB962C8B-B14F-4D97-AF65-F5344CB8AC3E}">
        <p14:creationId xmlns:p14="http://schemas.microsoft.com/office/powerpoint/2010/main" val="2195149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831</Words>
  <Application>Microsoft Macintosh PowerPoint</Application>
  <PresentationFormat>Widescreen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Question 1</vt:lpstr>
      <vt:lpstr>Question 2</vt:lpstr>
      <vt:lpstr>Question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Emie-Kim Ngo Tan</dc:creator>
  <cp:lastModifiedBy>Emie-Kim Ngo Tan</cp:lastModifiedBy>
  <cp:revision>3</cp:revision>
  <dcterms:created xsi:type="dcterms:W3CDTF">2025-11-06T08:15:04Z</dcterms:created>
  <dcterms:modified xsi:type="dcterms:W3CDTF">2025-11-06T08:43:14Z</dcterms:modified>
</cp:coreProperties>
</file>